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0" r:id="rId8"/>
    <p:sldId id="269" r:id="rId9"/>
    <p:sldId id="273" r:id="rId10"/>
    <p:sldId id="274" r:id="rId11"/>
    <p:sldId id="271" r:id="rId12"/>
    <p:sldId id="272" r:id="rId13"/>
    <p:sldId id="262" r:id="rId14"/>
    <p:sldId id="265" r:id="rId15"/>
    <p:sldId id="264" r:id="rId16"/>
    <p:sldId id="266" r:id="rId17"/>
    <p:sldId id="263" r:id="rId18"/>
    <p:sldId id="268" r:id="rId19"/>
    <p:sldId id="279" r:id="rId20"/>
    <p:sldId id="275" r:id="rId21"/>
    <p:sldId id="280" r:id="rId22"/>
    <p:sldId id="281" r:id="rId23"/>
    <p:sldId id="282" r:id="rId24"/>
    <p:sldId id="276" r:id="rId25"/>
    <p:sldId id="267" r:id="rId26"/>
    <p:sldId id="283" r:id="rId27"/>
    <p:sldId id="284" r:id="rId28"/>
    <p:sldId id="285" r:id="rId29"/>
    <p:sldId id="286" r:id="rId30"/>
    <p:sldId id="277" r:id="rId31"/>
    <p:sldId id="278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0DB9"/>
    <a:srgbClr val="B7D0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45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5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lumMod val="75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B4AC2-BBDE-4CA9-BFC4-817F429C4562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C5D67-784E-4A9D-99D7-74304126F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845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B4AC2-BBDE-4CA9-BFC4-817F429C4562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C5D67-784E-4A9D-99D7-74304126F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1901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B4AC2-BBDE-4CA9-BFC4-817F429C4562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C5D67-784E-4A9D-99D7-74304126F55F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965460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B4AC2-BBDE-4CA9-BFC4-817F429C4562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C5D67-784E-4A9D-99D7-74304126F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31002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B4AC2-BBDE-4CA9-BFC4-817F429C4562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C5D67-784E-4A9D-99D7-74304126F55F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087116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B4AC2-BBDE-4CA9-BFC4-817F429C4562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C5D67-784E-4A9D-99D7-74304126F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33975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B4AC2-BBDE-4CA9-BFC4-817F429C4562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C5D67-784E-4A9D-99D7-74304126F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16331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B4AC2-BBDE-4CA9-BFC4-817F429C4562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C5D67-784E-4A9D-99D7-74304126F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21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B4AC2-BBDE-4CA9-BFC4-817F429C4562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C5D67-784E-4A9D-99D7-74304126F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9366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B4AC2-BBDE-4CA9-BFC4-817F429C4562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C5D67-784E-4A9D-99D7-74304126F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0788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B4AC2-BBDE-4CA9-BFC4-817F429C4562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C5D67-784E-4A9D-99D7-74304126F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1181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B4AC2-BBDE-4CA9-BFC4-817F429C4562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C5D67-784E-4A9D-99D7-74304126F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0877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B4AC2-BBDE-4CA9-BFC4-817F429C4562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C5D67-784E-4A9D-99D7-74304126F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4233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B4AC2-BBDE-4CA9-BFC4-817F429C4562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C5D67-784E-4A9D-99D7-74304126F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6723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B4AC2-BBDE-4CA9-BFC4-817F429C4562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C5D67-784E-4A9D-99D7-74304126F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6033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B4AC2-BBDE-4CA9-BFC4-817F429C4562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C5D67-784E-4A9D-99D7-74304126F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2376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8B4AC2-BBDE-4CA9-BFC4-817F429C4562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6FDC5D67-784E-4A9D-99D7-74304126F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534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https://ucarecdn.com/36f75551-0688-482e-a719-1a72b1828ef3/" TargetMode="External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https://ucarecdn.com/c91fb49d-4d58-4ff2-8261-e9e50a3328a9/" TargetMode="Externa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7" Type="http://schemas.openxmlformats.org/officeDocument/2006/relationships/image" Target="../media/image43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8691" y="2133599"/>
            <a:ext cx="75368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Қашықтықтан оқыту жағдайында қолданатын оқу платформалары арқылы оқушылармен кері байланыс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43181" y="314036"/>
            <a:ext cx="5278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«Ж.Тәшенов атындағы орта мектеп» КММ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9917" y="5015345"/>
            <a:ext cx="46251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Бастауыш сынып мұғалімі:</a:t>
            </a:r>
          </a:p>
          <a:p>
            <a:pPr algn="ctr"/>
            <a:r>
              <a:rPr lang="kk-KZ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Жапарова А.М.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69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1818" t="12997" r="22982" b="20440"/>
          <a:stretch/>
        </p:blipFill>
        <p:spPr>
          <a:xfrm>
            <a:off x="572654" y="637309"/>
            <a:ext cx="3924499" cy="22536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1542" t="14070" r="23873" b="21345"/>
          <a:stretch/>
        </p:blipFill>
        <p:spPr>
          <a:xfrm>
            <a:off x="4770699" y="2346035"/>
            <a:ext cx="4188574" cy="25954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26695" t="28302" r="38889" b="45772"/>
          <a:stretch/>
        </p:blipFill>
        <p:spPr>
          <a:xfrm>
            <a:off x="457644" y="3251200"/>
            <a:ext cx="4313055" cy="269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640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4370" t="21185" r="23920" b="14625"/>
          <a:stretch/>
        </p:blipFill>
        <p:spPr>
          <a:xfrm>
            <a:off x="332508" y="415636"/>
            <a:ext cx="8452760" cy="590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8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4742" t="25340" r="24247" b="19761"/>
          <a:stretch/>
        </p:blipFill>
        <p:spPr>
          <a:xfrm>
            <a:off x="193961" y="350982"/>
            <a:ext cx="8728366" cy="610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80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5943" y="96303"/>
            <a:ext cx="8612155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kk-KZ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Өзара әрекеттестік түріне қарай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kk-KZ" u="sng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📗 </a:t>
            </a:r>
            <a:r>
              <a:rPr lang="kk-KZ" b="1" u="sng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Офлайн оқыту (аудиториялық, сыныптық-сабақтық жүйе)</a:t>
            </a:r>
            <a:endParaRPr lang="kk-KZ" sz="1600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1200"/>
              </a:spcBef>
              <a:spcAft>
                <a:spcPts val="0"/>
              </a:spcAft>
            </a:pPr>
            <a:r>
              <a:rPr lang="kk-KZ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Оқу бөлмесіндегі белсенді өзара әрекеттестік ортасы және оқушылардың жауабын бірден білу, жедел кері байланыс алу мүмкіндігі.</a:t>
            </a:r>
            <a:r>
              <a:rPr lang="kk-KZ" u="sng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kk-KZ" sz="1600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kk-KZ" b="1" u="sng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💻 Қашықтан оқытуға : </a:t>
            </a:r>
            <a:endParaRPr lang="kk-KZ" sz="1600" b="1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1200"/>
              </a:spcBef>
              <a:spcAft>
                <a:spcPts val="0"/>
              </a:spcAft>
            </a:pPr>
            <a:r>
              <a:rPr lang="kk-KZ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kk-KZ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kk-KZ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бірқалыпты жағымды дауыс мәнері, сабырлы күлімсіреу, оқытудың интербелсенді құралдарын тиімді қолдану. </a:t>
            </a:r>
          </a:p>
          <a:p>
            <a:pPr algn="just">
              <a:spcBef>
                <a:spcPts val="1200"/>
              </a:spcBef>
              <a:spcAft>
                <a:spcPts val="0"/>
              </a:spcAft>
            </a:pPr>
            <a:r>
              <a:rPr lang="kk-KZ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 </a:t>
            </a:r>
            <a:r>
              <a:rPr lang="kk-KZ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kk-KZ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кері байланыс оқушыларды ынталандыруға және қолдау көрсетуге бағытталып, оқушылардың жұмысы туралы жағымды пікірлерден басталады.</a:t>
            </a:r>
          </a:p>
          <a:p>
            <a:pPr algn="just">
              <a:spcBef>
                <a:spcPts val="1200"/>
              </a:spcBef>
              <a:spcAft>
                <a:spcPts val="0"/>
              </a:spcAft>
            </a:pPr>
            <a:endParaRPr lang="kk-KZ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kk-KZ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Мазмұнды ұйымдастыру бойынша  </a:t>
            </a:r>
            <a:endParaRPr lang="kk-KZ" b="1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u="sng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📗</a:t>
            </a:r>
            <a:r>
              <a:rPr lang="kk-KZ" b="1" u="sng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Сызықтық оқыту</a:t>
            </a:r>
            <a:endParaRPr lang="kk-KZ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Оқушы білімді әр сабақ сайын жүйелі түрде меңгереді. </a:t>
            </a:r>
          </a:p>
          <a:p>
            <a:endParaRPr lang="kk-KZ" u="sng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b="1" u="sng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💻 Қашықтан оқытуға : </a:t>
            </a:r>
            <a:endParaRPr lang="kk-KZ" b="1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 материалдарын ұсыну біртіндеп, шағын бөліктермен жүзеге асырылады (белгіленген оқу мақсатына қатысты тек ең негізгі, өзекті материалдар). </a:t>
            </a:r>
          </a:p>
          <a:p>
            <a:pPr algn="just">
              <a:spcBef>
                <a:spcPts val="1200"/>
              </a:spcBef>
              <a:spcAft>
                <a:spcPts val="0"/>
              </a:spcAft>
            </a:pPr>
            <a:endParaRPr lang="kk-KZ" sz="16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85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03649" y="334643"/>
            <a:ext cx="68206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Оқушыларға материалдар мен тапсырма түрлері </a:t>
            </a:r>
          </a:p>
          <a:p>
            <a:pPr algn="ctr"/>
            <a:r>
              <a:rPr lang="kk-KZ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қандай форматта ұсынылуда? </a:t>
            </a:r>
            <a:endParaRPr lang="kk-KZ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Описание: https://ucarecdn.com/6f342191-80d9-4ae2-83f8-0e56e02fdfb1/-/crop/773x510/28,2/-/preview/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086" y="1343608"/>
            <a:ext cx="6512767" cy="4609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Описание: https://ucarecdn.com/a7480deb-578f-44f8-b4de-1cc298ccc13a/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853" y="5670815"/>
            <a:ext cx="1491615" cy="9467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391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Описание: https://ucarecdn.com/f4e1475c-e9d1-48f6-b567-883c0a397eff/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811" y="5561686"/>
            <a:ext cx="653415" cy="103441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591112" y="539917"/>
            <a:ext cx="67367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Практикалық белсенділікті қамтамасыз ететін тапсырмалар </a:t>
            </a:r>
            <a:endParaRPr lang="kk-KZ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Описание: https://ucarecdn.com/9bc3795b-ab31-4a21-9c43-b6750c012a9f/-/crop/764x329/56,23/-/preview/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12" y="1418810"/>
            <a:ext cx="7153295" cy="376901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177282" y="5358827"/>
            <a:ext cx="81269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0"/>
              </a:spcAft>
            </a:pPr>
            <a:r>
              <a:rPr lang="kk-KZ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Бұл оқушылардың </a:t>
            </a:r>
            <a:r>
              <a:rPr lang="kk-KZ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оқу үдерісіне белсенді қатысуына және қажетті білімді меңгеруіне немесе дағдыларды дамытуына мүмкіндік береді.</a:t>
            </a:r>
            <a:r>
              <a:rPr lang="kk-KZ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Онлайн оқытуда мұндай тапсырмалар </a:t>
            </a:r>
            <a:r>
              <a:rPr lang="kk-KZ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практикалық жаттығу</a:t>
            </a:r>
            <a:r>
              <a:rPr lang="kk-KZ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деп аталады.  </a:t>
            </a:r>
            <a:endParaRPr lang="kk-KZ" sz="16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81331" y="4599991"/>
            <a:ext cx="1959428" cy="242597"/>
          </a:xfrm>
          <a:prstGeom prst="rect">
            <a:avLst/>
          </a:prstGeom>
          <a:solidFill>
            <a:srgbClr val="B7D0D3"/>
          </a:solidFill>
          <a:ln>
            <a:solidFill>
              <a:srgbClr val="B7D0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6195527" y="4329403"/>
            <a:ext cx="345232" cy="270587"/>
          </a:xfrm>
          <a:prstGeom prst="rect">
            <a:avLst/>
          </a:prstGeom>
          <a:solidFill>
            <a:srgbClr val="B7D0D3"/>
          </a:solidFill>
          <a:ln>
            <a:solidFill>
              <a:srgbClr val="B7D0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898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548452" y="627962"/>
            <a:ext cx="1511639" cy="70783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152352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КҮНДЕЛІК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49" name="Picture 1" descr="https://ucarecdn.com/36f75551-0688-482e-a719-1a72b1828ef3/"/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41" y="1172153"/>
            <a:ext cx="4030663" cy="193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2544763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906626" y="642183"/>
            <a:ext cx="1650352" cy="70783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152352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BILIMLAND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kumimoji="0" lang="ru-RU" altLang="ru-RU" sz="13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2" name="Picture 4" descr="https://ucarecdn.com/c91fb49d-4d58-4ff2-8261-e9e50a3328a9/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302" y="1141438"/>
            <a:ext cx="4191000" cy="193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2544763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36251" y="3266182"/>
            <a:ext cx="832290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kk-KZ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 сервистері мен құралдарын таңдауда біз (ата-аналар мен мұғалім)</a:t>
            </a:r>
          </a:p>
          <a:p>
            <a:r>
              <a:rPr lang="kk-KZ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минимализм принципін</a:t>
            </a:r>
            <a:r>
              <a:rPr lang="kk-KZ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 ұстанамыз. Мүмкіндігінше анағұрлым аз ресурстарды пайдалануға, платформалар мен байланыс арналарын да аз қолдануға тырысамыз. </a:t>
            </a:r>
          </a:p>
          <a:p>
            <a:r>
              <a:rPr lang="kk-KZ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Себебі оқуға арналған платформалар мен аккаунттардың көптігінен балалар да, </a:t>
            </a:r>
          </a:p>
          <a:p>
            <a:r>
              <a:rPr lang="kk-KZ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ата-аналар да шатасады. </a:t>
            </a:r>
            <a:endParaRPr lang="kk-KZ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/>
          <a:srcRect l="44623" t="50420" r="41789" b="29861"/>
          <a:stretch/>
        </p:blipFill>
        <p:spPr>
          <a:xfrm>
            <a:off x="971627" y="5143557"/>
            <a:ext cx="2163460" cy="131524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315558" y="4774225"/>
            <a:ext cx="14755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WHATSAPP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35135" y="155279"/>
            <a:ext cx="47251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0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Қолданып жүрген оқу платформалары</a:t>
            </a:r>
            <a:endParaRPr lang="ru-RU" sz="20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060091" y="5351665"/>
            <a:ext cx="37947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20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Оқытуға арналған мессенджер</a:t>
            </a:r>
            <a:endParaRPr lang="kk-KZ" sz="20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 descr="Описание: https://ucarecdn.com/9cb9e525-7254-409e-b6c6-860a85561c3a/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097" y="5044578"/>
            <a:ext cx="1513205" cy="15132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79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35901" y="573347"/>
            <a:ext cx="8126964" cy="2094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kk-KZ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Тапсырмаларды орындау кезінде, онлайн сабақ барысында және қорытындылау кезеңінде келесі үш маңызды сұраққа жауап іздеу арқылы  </a:t>
            </a:r>
          </a:p>
          <a:p>
            <a:pPr>
              <a:spcAft>
                <a:spcPts val="0"/>
              </a:spcAft>
            </a:pPr>
            <a:r>
              <a:rPr lang="kk-KZ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оқушылардың  рефлексиялық ойлауын дамытуға </a:t>
            </a:r>
            <a:r>
              <a:rPr lang="kk-KZ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ықпал етемін:</a:t>
            </a:r>
          </a:p>
          <a:p>
            <a:pPr>
              <a:spcAft>
                <a:spcPts val="0"/>
              </a:spcAft>
            </a:pPr>
            <a:endParaRPr lang="kk-KZ" sz="1400" dirty="0" smtClean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kk-KZ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«Мен қандай мақсатқа ұмтыламын?» – қызығушылығын туғызу үшін. </a:t>
            </a:r>
            <a:endParaRPr lang="kk-KZ" sz="1400" dirty="0" smtClean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kk-KZ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«Мен қандай нәтижеге жеттім?» – оқу қызметін талдау және бағалау үшін. </a:t>
            </a:r>
            <a:endParaRPr lang="kk-KZ" sz="1400" dirty="0" smtClean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kk-KZ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«Келесі қадам қандай?» – келесі әрекеттерді жоспарлау үшін. </a:t>
            </a:r>
            <a:endParaRPr lang="kk-KZ" sz="1400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5901" y="2667767"/>
            <a:ext cx="8061649" cy="44812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kk-KZ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Тапсырманы ойдағыдай орындаған оқушыларға </a:t>
            </a:r>
            <a:r>
              <a:rPr lang="kk-KZ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құттықтау ашық хатын </a:t>
            </a:r>
            <a:r>
              <a:rPr lang="kk-KZ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немесе әртүрлі мазмұндағы </a:t>
            </a:r>
            <a:r>
              <a:rPr lang="kk-KZ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смайликтер</a:t>
            </a:r>
            <a:r>
              <a:rPr lang="kk-KZ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жіберемін.</a:t>
            </a:r>
            <a:endParaRPr lang="kk-KZ" sz="1400" dirty="0" smtClean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kk-KZ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Оқушының жіберген қателерін </a:t>
            </a:r>
            <a:r>
              <a:rPr lang="kk-KZ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белгілі бір түспен бояп, </a:t>
            </a:r>
            <a:r>
              <a:rPr lang="kk-KZ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оқушыға оларды түзетуді ұсынамын.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kk-KZ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Оқушыларда  да орналастырылған материалдарға немесе жауаптарға өз пікірін білдіруге және жұлдызша, лайк және т.б. жіберуге мүмкіндік бар. </a:t>
            </a:r>
            <a:endParaRPr lang="kk-KZ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kk-KZ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Кері байланыс ұсынуда «Еске салу», «Кезең-кезеңмен көмек беру», «Үлгілер ұсыну» сияқты тәсілдерді қолданамын. </a:t>
            </a:r>
            <a:endParaRPr lang="kk-KZ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kk-KZ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Орындалған тапсырмаға қатысты </a:t>
            </a:r>
            <a:r>
              <a:rPr lang="kk-KZ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аудиохабарлама </a:t>
            </a:r>
            <a:r>
              <a:rPr lang="kk-KZ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жазып, оны оқушыға жіберемін (аудиохабарлама түріндегі кері байланысқа екі есе аз уақыт жұмсалады).</a:t>
            </a:r>
          </a:p>
          <a:p>
            <a:pPr marL="342900" indent="-342900">
              <a:lnSpc>
                <a:spcPct val="11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kk-KZ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Сонымен бірге кері байланысты Kundelik платформасында орналаскан электронды күнделік арқылы да жіберемін. 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kk-KZ" sz="1400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041537" y="118579"/>
            <a:ext cx="4650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k-KZ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Оқушыға </a:t>
            </a:r>
            <a:r>
              <a:rPr lang="kk-KZ" b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кері </a:t>
            </a:r>
            <a:r>
              <a:rPr lang="kk-KZ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байланыс жасау тәсілдерім:</a:t>
            </a:r>
            <a:endParaRPr lang="ru-RU" dirty="0"/>
          </a:p>
        </p:txBody>
      </p:sp>
      <p:pic>
        <p:nvPicPr>
          <p:cNvPr id="10" name="Рисунок 9" descr="Описание: https://ucarecdn.com/3ff5fcf8-3a71-44f2-964b-b7c65cf94313/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615" y="5608610"/>
            <a:ext cx="1099185" cy="10991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112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98580" y="689634"/>
            <a:ext cx="7912359" cy="5332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200"/>
              </a:spcBef>
            </a:pPr>
            <a:r>
              <a:rPr lang="kk-KZ" b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Кері байланыстың тиімділігі -  оның сапалы болуында </a:t>
            </a:r>
            <a:endParaRPr lang="kk-KZ" b="1" dirty="0" smtClean="0">
              <a:solidFill>
                <a:schemeClr val="accent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1200"/>
              </a:spcBef>
            </a:pPr>
            <a:endParaRPr lang="kk-KZ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kk-KZ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kk-KZ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Оқушыға кері байланыс оны сынау үшін емес, өз жетістіктерін одан әрі жетілдіруіне көмектесу үшін </a:t>
            </a:r>
            <a:r>
              <a:rPr lang="kk-KZ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ұсынылады.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kk-KZ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Сипаттамалық кері байланыс </a:t>
            </a:r>
            <a:r>
              <a:rPr lang="kk-KZ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анағұрлым </a:t>
            </a:r>
            <a:r>
              <a:rPr lang="kk-KZ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ықпалды болады. </a:t>
            </a:r>
            <a:r>
              <a:rPr lang="kk-KZ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Ол үш сұраққа жауап береді:</a:t>
            </a:r>
            <a:endParaRPr lang="kk-KZ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kk-KZ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«Не жақсы орындалды?»</a:t>
            </a:r>
            <a:r>
              <a:rPr lang="kk-KZ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– Орындалған жұмыстың  сапасы қандай болғанына қарамастан, оқушыға қолдау көрсетіп, мақтайтындай жетістігін таба білу. Мысалы: «Жарайсың, сен тапсырманы ойдағыдай орындауға тырыстың!».</a:t>
            </a:r>
            <a:endParaRPr lang="kk-KZ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kk-KZ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«Нені әлі де жақсартуға болады?»</a:t>
            </a:r>
            <a:r>
              <a:rPr lang="kk-KZ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– Не нәрсені жетілдіруге болатыны туралы өз пікірімді ұсыну.</a:t>
            </a:r>
            <a:endParaRPr lang="kk-KZ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kk-KZ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«Мұны қалай жетілдіруге болады?»</a:t>
            </a:r>
            <a:r>
              <a:rPr lang="kk-KZ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– Оқушының тапсырма жөнінде ойлануына ықпал ететін сұрақ қойып, қажетті ресурстарды, нұсқаулықтарды  ұсынамын.</a:t>
            </a:r>
            <a:endParaRPr lang="kk-KZ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Описание: https://ucarecdn.com/876b026f-fb38-47bb-a036-3a236f633c8f/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356" y="5549426"/>
            <a:ext cx="1632585" cy="10775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769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72" b="37239"/>
          <a:stretch/>
        </p:blipFill>
        <p:spPr>
          <a:xfrm>
            <a:off x="2472929" y="3293707"/>
            <a:ext cx="3086100" cy="17549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1" b="30505"/>
          <a:stretch/>
        </p:blipFill>
        <p:spPr>
          <a:xfrm>
            <a:off x="4341090" y="4354945"/>
            <a:ext cx="1792143" cy="23653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17" b="24579"/>
          <a:stretch/>
        </p:blipFill>
        <p:spPr>
          <a:xfrm>
            <a:off x="175873" y="3839463"/>
            <a:ext cx="2226541" cy="28254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7" r="23030" b="9226"/>
          <a:stretch/>
        </p:blipFill>
        <p:spPr>
          <a:xfrm>
            <a:off x="175873" y="110837"/>
            <a:ext cx="2675905" cy="312189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0" y="83599"/>
            <a:ext cx="3325091" cy="24938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091" y="332509"/>
            <a:ext cx="3048000" cy="2286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80" b="13536"/>
          <a:stretch/>
        </p:blipFill>
        <p:spPr>
          <a:xfrm>
            <a:off x="6675032" y="3482987"/>
            <a:ext cx="2238059" cy="324196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905" y="2376054"/>
            <a:ext cx="3001819" cy="2251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96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Описание: https://ucarecdn.com/cddcdd9c-946e-411b-a793-7852ada7d716/-/crop/630x279/9,4/-/preview/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685" y="634483"/>
            <a:ext cx="6573368" cy="36524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pic>
        <p:nvPicPr>
          <p:cNvPr id="7" name="Рисунок 6" descr="Описание: https://ucarecdn.com/34768012-9cd7-44c0-a929-d14aaf391950/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896" y="4467165"/>
            <a:ext cx="3610947" cy="18216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747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16" b="35084"/>
          <a:stretch/>
        </p:blipFill>
        <p:spPr>
          <a:xfrm>
            <a:off x="1" y="0"/>
            <a:ext cx="2697018" cy="34030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67" b="10303"/>
          <a:stretch/>
        </p:blipFill>
        <p:spPr>
          <a:xfrm>
            <a:off x="6057900" y="0"/>
            <a:ext cx="3086100" cy="45627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82" y="2909455"/>
            <a:ext cx="5089236" cy="38169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0" b="39798"/>
          <a:stretch/>
        </p:blipFill>
        <p:spPr>
          <a:xfrm>
            <a:off x="2834409" y="69272"/>
            <a:ext cx="3086100" cy="13854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6" b="20269"/>
          <a:stretch/>
        </p:blipFill>
        <p:spPr>
          <a:xfrm>
            <a:off x="5918199" y="2671619"/>
            <a:ext cx="3086100" cy="405476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18" b="11515"/>
          <a:stretch/>
        </p:blipFill>
        <p:spPr>
          <a:xfrm rot="16200000">
            <a:off x="3394865" y="1078234"/>
            <a:ext cx="1965188" cy="291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374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72" b="10168"/>
          <a:stretch/>
        </p:blipFill>
        <p:spPr>
          <a:xfrm>
            <a:off x="211860" y="203200"/>
            <a:ext cx="2586758" cy="33712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0" b="30909"/>
          <a:stretch/>
        </p:blipFill>
        <p:spPr>
          <a:xfrm>
            <a:off x="2964296" y="203200"/>
            <a:ext cx="2771487" cy="33712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67" b="22559"/>
          <a:stretch/>
        </p:blipFill>
        <p:spPr>
          <a:xfrm>
            <a:off x="5920508" y="203200"/>
            <a:ext cx="2882321" cy="33712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36" b="11515"/>
          <a:stretch/>
        </p:blipFill>
        <p:spPr>
          <a:xfrm>
            <a:off x="248805" y="3666085"/>
            <a:ext cx="2512867" cy="30579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10" r="11092" b="21482"/>
          <a:stretch/>
        </p:blipFill>
        <p:spPr>
          <a:xfrm>
            <a:off x="2964296" y="3666085"/>
            <a:ext cx="2743777" cy="30579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34" b="24983"/>
          <a:stretch/>
        </p:blipFill>
        <p:spPr>
          <a:xfrm>
            <a:off x="5910697" y="3666085"/>
            <a:ext cx="2892132" cy="305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5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9" r="17272"/>
          <a:stretch/>
        </p:blipFill>
        <p:spPr>
          <a:xfrm>
            <a:off x="1496923" y="193963"/>
            <a:ext cx="2919301" cy="32742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68" r="17377" b="20269"/>
          <a:stretch/>
        </p:blipFill>
        <p:spPr>
          <a:xfrm>
            <a:off x="5052922" y="461818"/>
            <a:ext cx="2881113" cy="60128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9" r="14343"/>
          <a:stretch/>
        </p:blipFill>
        <p:spPr>
          <a:xfrm>
            <a:off x="314668" y="3777671"/>
            <a:ext cx="2993329" cy="284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92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82" y="267855"/>
            <a:ext cx="4100945" cy="23275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637" y="3611419"/>
            <a:ext cx="4039369" cy="30295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72" y="2733964"/>
            <a:ext cx="3020291" cy="39993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7" t="29764" r="18687" b="10976"/>
          <a:stretch/>
        </p:blipFill>
        <p:spPr>
          <a:xfrm>
            <a:off x="4969163" y="147782"/>
            <a:ext cx="3906981" cy="319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96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67" b="18923"/>
          <a:stretch/>
        </p:blipFill>
        <p:spPr>
          <a:xfrm>
            <a:off x="203200" y="166255"/>
            <a:ext cx="1893455" cy="30941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0" b="29024"/>
          <a:stretch/>
        </p:blipFill>
        <p:spPr>
          <a:xfrm>
            <a:off x="2169970" y="166254"/>
            <a:ext cx="2235778" cy="30941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67" b="10572"/>
          <a:stretch/>
        </p:blipFill>
        <p:spPr>
          <a:xfrm>
            <a:off x="4479063" y="166254"/>
            <a:ext cx="2161886" cy="30941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68" b="20673"/>
          <a:stretch/>
        </p:blipFill>
        <p:spPr>
          <a:xfrm>
            <a:off x="6714264" y="166254"/>
            <a:ext cx="2337372" cy="30941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0" b="10169"/>
          <a:stretch/>
        </p:blipFill>
        <p:spPr>
          <a:xfrm>
            <a:off x="203200" y="3408218"/>
            <a:ext cx="2309091" cy="328814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8"/>
          <a:stretch/>
        </p:blipFill>
        <p:spPr>
          <a:xfrm>
            <a:off x="2650836" y="3435927"/>
            <a:ext cx="3833483" cy="326043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864" y="3435927"/>
            <a:ext cx="2434937" cy="324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90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76" y="218640"/>
            <a:ext cx="2987044" cy="1278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 descr="Описание: https://ucarecdn.com/36ab2ff7-540c-47dd-9688-15420ed78207/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991" y="117785"/>
            <a:ext cx="1471930" cy="1471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Описание: https://ucarecdn.com/15808501-770c-458c-bb77-97f549de1ea9/-/crop/534x343/88,67/-/preview/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14" y="5295121"/>
            <a:ext cx="2131695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Описание: https://ucarecdn.com/249eb5b9-1cab-45d6-ac29-4251bcd07175/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395" y="4921898"/>
            <a:ext cx="1621790" cy="1654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89" y="1683068"/>
            <a:ext cx="4318440" cy="323883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/>
          <a:srcRect l="23590" t="62724" r="56455" b="9381"/>
          <a:stretch/>
        </p:blipFill>
        <p:spPr>
          <a:xfrm>
            <a:off x="4713317" y="1683068"/>
            <a:ext cx="4147868" cy="323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67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2" b="8822"/>
          <a:stretch/>
        </p:blipFill>
        <p:spPr>
          <a:xfrm>
            <a:off x="0" y="369455"/>
            <a:ext cx="2918691" cy="60313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2" b="7071"/>
          <a:stretch/>
        </p:blipFill>
        <p:spPr>
          <a:xfrm>
            <a:off x="2992005" y="369455"/>
            <a:ext cx="3086100" cy="60313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7" b="11920"/>
          <a:stretch/>
        </p:blipFill>
        <p:spPr>
          <a:xfrm>
            <a:off x="6151419" y="369455"/>
            <a:ext cx="2992581" cy="603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46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2" b="6262"/>
          <a:stretch/>
        </p:blipFill>
        <p:spPr>
          <a:xfrm>
            <a:off x="0" y="314036"/>
            <a:ext cx="2918691" cy="62068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3" b="6532"/>
          <a:stretch/>
        </p:blipFill>
        <p:spPr>
          <a:xfrm>
            <a:off x="3029815" y="314036"/>
            <a:ext cx="2992294" cy="61883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7" b="7340"/>
          <a:stretch/>
        </p:blipFill>
        <p:spPr>
          <a:xfrm>
            <a:off x="6133233" y="314036"/>
            <a:ext cx="3010767" cy="612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6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3" b="6532"/>
          <a:stretch/>
        </p:blipFill>
        <p:spPr>
          <a:xfrm>
            <a:off x="0" y="332509"/>
            <a:ext cx="2937164" cy="61883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3" b="6396"/>
          <a:stretch/>
        </p:blipFill>
        <p:spPr>
          <a:xfrm>
            <a:off x="6057900" y="332509"/>
            <a:ext cx="3086100" cy="62160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7" b="6667"/>
          <a:stretch/>
        </p:blipFill>
        <p:spPr>
          <a:xfrm>
            <a:off x="3054928" y="346363"/>
            <a:ext cx="2874817" cy="618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25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12334" r="23199" b="5179"/>
          <a:stretch/>
        </p:blipFill>
        <p:spPr>
          <a:xfrm>
            <a:off x="0" y="0"/>
            <a:ext cx="9144000" cy="53755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0" b="15555"/>
          <a:stretch/>
        </p:blipFill>
        <p:spPr>
          <a:xfrm>
            <a:off x="738909" y="3554171"/>
            <a:ext cx="2032578" cy="27819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3" b="19999"/>
          <a:stretch/>
        </p:blipFill>
        <p:spPr>
          <a:xfrm>
            <a:off x="858982" y="242823"/>
            <a:ext cx="1792432" cy="306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70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41733" y="231226"/>
            <a:ext cx="8277116" cy="6652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0"/>
              </a:spcAft>
            </a:pPr>
            <a:r>
              <a:rPr lang="kk-KZ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Қашықтан оқыту сабағын</a:t>
            </a:r>
            <a:r>
              <a:rPr lang="kk-KZ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(оқу сыныбындағы сабақ сияқты) </a:t>
            </a:r>
          </a:p>
          <a:p>
            <a:pPr algn="ctr">
              <a:spcBef>
                <a:spcPts val="1200"/>
              </a:spcBef>
              <a:spcAft>
                <a:spcPts val="0"/>
              </a:spcAft>
            </a:pPr>
            <a:r>
              <a:rPr lang="kk-KZ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сабақ мақсаттарын тұжырымдаудан бастаймын. </a:t>
            </a:r>
          </a:p>
          <a:p>
            <a:pPr algn="ctr">
              <a:spcBef>
                <a:spcPts val="1200"/>
              </a:spcBef>
              <a:spcAft>
                <a:spcPts val="0"/>
              </a:spcAft>
            </a:pPr>
            <a:r>
              <a:rPr lang="kk-KZ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тиімді оқу мақсаттарын анықтау және анағұрлым тиімді тапсырмаларды, әдістер мен тәсілдерді, оқыту құралдарын қамту;</a:t>
            </a:r>
            <a:endParaRPr lang="kk-KZ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kk-KZ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 </a:t>
            </a:r>
            <a:r>
              <a:rPr lang="kk-KZ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қашықтан оқыту сабағының құрамдас бөліктерін айқындау және жоспарын әзірлеу;</a:t>
            </a:r>
          </a:p>
          <a:p>
            <a:pPr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kk-KZ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әрбір баланың жеке психологиялық және физиологиялық жас ерекшеліктерін, оның оқып-үйрену деңгейін ескеру:</a:t>
            </a:r>
          </a:p>
          <a:p>
            <a:pPr lvl="0"/>
            <a:r>
              <a:rPr lang="kk-KZ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Мен өз оқушыларымды жақсы білемін бе?</a:t>
            </a:r>
          </a:p>
          <a:p>
            <a:pPr lvl="0"/>
            <a:r>
              <a:rPr lang="kk-KZ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Олар қай кезде қызығушылықпен оқиды?</a:t>
            </a:r>
          </a:p>
          <a:p>
            <a:pPr lvl="0"/>
            <a:r>
              <a:rPr lang="kk-KZ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Олардың оқуына не көмектеседі?</a:t>
            </a:r>
          </a:p>
          <a:p>
            <a:pPr lvl="0"/>
            <a:r>
              <a:rPr lang="kk-KZ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Оқуға не кедергі келтіреді? </a:t>
            </a:r>
          </a:p>
          <a:p>
            <a:pPr lvl="0"/>
            <a:r>
              <a:rPr lang="kk-KZ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Әрбір оқушының білім алуы үшін қандай жағдайлары бар? </a:t>
            </a:r>
          </a:p>
          <a:p>
            <a:endParaRPr lang="kk-KZ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kk-KZ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оқушының </a:t>
            </a:r>
            <a:r>
              <a:rPr lang="kk-KZ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 бетінше әрекет ету дағдыларын </a:t>
            </a:r>
            <a:r>
              <a:rPr lang="kk-KZ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қалыптастыру;</a:t>
            </a:r>
          </a:p>
          <a:p>
            <a:pPr lvl="0"/>
            <a:endParaRPr lang="kk-KZ" b="1" i="1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kk-KZ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оқушылардың әрқайсысына қолдау көрсетіп, оқудың барынша табысты болуын қамтамасыз ету.</a:t>
            </a:r>
          </a:p>
          <a:p>
            <a:pPr lvl="0"/>
            <a:endParaRPr lang="ru-RU" sz="16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endParaRPr lang="ru-RU" sz="1400" b="1" i="1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Описание: https://ucarecdn.com/31cfede7-6e21-4bac-92b3-c31a0f6ad169/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547" y="5878286"/>
            <a:ext cx="1670180" cy="7993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559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9101" r="29481" b="7938"/>
          <a:stretch/>
        </p:blipFill>
        <p:spPr>
          <a:xfrm>
            <a:off x="2794001" y="674254"/>
            <a:ext cx="2890981" cy="35627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36459" t="20390" r="47623" b="28075"/>
          <a:stretch/>
        </p:blipFill>
        <p:spPr>
          <a:xfrm>
            <a:off x="138546" y="674254"/>
            <a:ext cx="2558472" cy="35627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17835" t="21054" r="29467" b="29542"/>
          <a:stretch/>
        </p:blipFill>
        <p:spPr>
          <a:xfrm>
            <a:off x="138546" y="4304144"/>
            <a:ext cx="4405745" cy="24476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17806" t="21180" r="29037" b="28863"/>
          <a:stretch/>
        </p:blipFill>
        <p:spPr>
          <a:xfrm>
            <a:off x="4655126" y="4304144"/>
            <a:ext cx="4331856" cy="24476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l="18186" t="21996" r="29649" b="27672"/>
          <a:stretch/>
        </p:blipFill>
        <p:spPr>
          <a:xfrm>
            <a:off x="5781964" y="674254"/>
            <a:ext cx="3205017" cy="35627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4800" y="22297"/>
            <a:ext cx="8294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600" b="1" dirty="0" smtClean="0">
                <a:solidFill>
                  <a:srgbClr val="3E0DB9"/>
                </a:solidFill>
              </a:rPr>
              <a:t>«Асыл жүрек» республикалық балалар шығармашылық байқауы-фестивалі </a:t>
            </a:r>
          </a:p>
          <a:p>
            <a:pPr algn="ctr"/>
            <a:r>
              <a:rPr lang="kk-KZ" sz="1600" b="1" dirty="0" smtClean="0">
                <a:solidFill>
                  <a:srgbClr val="3E0DB9"/>
                </a:solidFill>
              </a:rPr>
              <a:t>(рухани-адамгершілік миниатюралар театры)</a:t>
            </a:r>
            <a:endParaRPr lang="ru-RU" sz="1600" b="1" dirty="0">
              <a:solidFill>
                <a:srgbClr val="3E0DB9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66473" y="3904034"/>
            <a:ext cx="25122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000" b="1" dirty="0" smtClean="0">
                <a:solidFill>
                  <a:srgbClr val="FF0000"/>
                </a:solidFill>
              </a:rPr>
              <a:t>Қаржубай Рамина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162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12623" r="12613"/>
          <a:stretch/>
        </p:blipFill>
        <p:spPr>
          <a:xfrm>
            <a:off x="400028" y="787210"/>
            <a:ext cx="4242997" cy="26785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"/>
          <a:stretch/>
        </p:blipFill>
        <p:spPr>
          <a:xfrm>
            <a:off x="4719782" y="4118716"/>
            <a:ext cx="3916218" cy="262590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19815" r="30625" b="7536"/>
          <a:stretch/>
        </p:blipFill>
        <p:spPr>
          <a:xfrm>
            <a:off x="4959928" y="296943"/>
            <a:ext cx="3676072" cy="305998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2694" t="13391" r="36310" b="10983"/>
          <a:stretch/>
        </p:blipFill>
        <p:spPr>
          <a:xfrm>
            <a:off x="271360" y="4118716"/>
            <a:ext cx="4304146" cy="268379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13527" y="12746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32510" y="120515"/>
            <a:ext cx="4242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600" b="1" dirty="0" smtClean="0">
                <a:solidFill>
                  <a:srgbClr val="3E0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«Күз – мереке, күз – береке» байқауы.    </a:t>
            </a:r>
            <a:r>
              <a:rPr lang="kk-KZ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Бейсембаева Айлана</a:t>
            </a: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7533" y="3383256"/>
            <a:ext cx="39901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600" b="1" dirty="0" smtClean="0">
                <a:solidFill>
                  <a:srgbClr val="3E0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Абайдың 175 жылдығына арналған </a:t>
            </a:r>
            <a:r>
              <a:rPr lang="kk-KZ" sz="1600" b="1" dirty="0">
                <a:solidFill>
                  <a:srgbClr val="3E0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«Абай жолы – ұлы жол» атты </a:t>
            </a:r>
            <a:r>
              <a:rPr lang="kk-KZ" sz="1600" b="1" dirty="0" smtClean="0">
                <a:solidFill>
                  <a:srgbClr val="3E0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байқауы.</a:t>
            </a:r>
            <a:endParaRPr lang="ru-RU" sz="1600" b="1" dirty="0">
              <a:solidFill>
                <a:srgbClr val="3E0D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1600" b="1" dirty="0" smtClean="0">
                <a:solidFill>
                  <a:srgbClr val="3E0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kk-KZ" sz="1600" b="1" dirty="0">
                <a:solidFill>
                  <a:srgbClr val="3E0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Табиғат лирикасы»</a:t>
            </a:r>
            <a:r>
              <a:rPr lang="kk-KZ" sz="1600" dirty="0">
                <a:solidFill>
                  <a:srgbClr val="3E0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1600" b="1" dirty="0" smtClean="0">
                <a:solidFill>
                  <a:srgbClr val="3E0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номинациясы</a:t>
            </a:r>
            <a:endParaRPr lang="ru-RU" sz="1600" b="1" dirty="0">
              <a:solidFill>
                <a:srgbClr val="3E0D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43055" y="3356930"/>
            <a:ext cx="35929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600" b="1" dirty="0" smtClean="0">
                <a:solidFill>
                  <a:srgbClr val="3E0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«Жеті атаңды білесің бе?» атты жас таланттар байқауы. «Бата туралы» өз шығармашылығы номинациясы</a:t>
            </a:r>
            <a:endParaRPr lang="ru-RU" sz="1600" b="1" dirty="0">
              <a:solidFill>
                <a:srgbClr val="3E0D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91381" y="120957"/>
            <a:ext cx="1496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b="1" dirty="0" smtClean="0">
                <a:solidFill>
                  <a:srgbClr val="FF0000"/>
                </a:solidFill>
              </a:rPr>
              <a:t>Қанат Әділ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1360" y="6375291"/>
            <a:ext cx="1982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b="1" dirty="0" smtClean="0">
                <a:solidFill>
                  <a:srgbClr val="FF0000"/>
                </a:solidFill>
              </a:rPr>
              <a:t>Құлтай Абылай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7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42596" y="242796"/>
            <a:ext cx="79496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Қашықтан оқытудағы білім беру үдерісін жоспарлауда оның </a:t>
            </a:r>
            <a:endParaRPr lang="kk-KZ" sz="20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kk-KZ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үш </a:t>
            </a:r>
            <a:r>
              <a:rPr lang="kk-KZ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маңызды құрамдас </a:t>
            </a:r>
            <a:r>
              <a:rPr lang="kk-KZ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бөліктері:</a:t>
            </a:r>
            <a:r>
              <a:rPr lang="kk-KZ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Рисунок 5" descr="Описание: https://ucarecdn.com/cba318e2-5ffc-4ebc-94cf-cd1bfbc7bf51/-/crop/771x449/28,8/-/preview/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812" y="1259678"/>
            <a:ext cx="6650258" cy="4515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Описание: https://ucarecdn.com/f454696e-d2c6-4f31-97eb-449764183640/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713" y="5850294"/>
            <a:ext cx="1065445" cy="7551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535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Описание: https://ucarecdn.com/d60aca3e-69fd-45f1-a0c0-51434434773c/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900"/>
            <a:ext cx="3750906" cy="609289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3267512" y="685829"/>
            <a:ext cx="578205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kk-KZ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Сабақтың басталуы - </a:t>
            </a:r>
            <a:r>
              <a:rPr lang="kk-KZ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r>
              <a:rPr lang="kk-KZ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ұйымдастыру мәселелерін қамтиды </a:t>
            </a:r>
            <a:r>
              <a:rPr lang="kk-KZ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(байланысты тексеру – дұрыс көрінуі және естілуі).</a:t>
            </a:r>
            <a:r>
              <a:rPr lang="kk-KZ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kk-KZ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kk-KZ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Негізгі бөлімінде</a:t>
            </a:r>
            <a:r>
              <a:rPr lang="kk-KZ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- </a:t>
            </a:r>
            <a:r>
              <a:rPr lang="kk-KZ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белгіленген оқу мақсаттарына жету қарастырылады (мұғалім материалдарды түсіндіреді және экраннан көрсетеді, оқушыларға тапсырмаларды орындатып, олардың өзара әрекеттестікте жұмыс істеуін қамтамасыз етеді ).</a:t>
            </a:r>
          </a:p>
          <a:p>
            <a:endParaRPr lang="kk-KZ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Қорытынды </a:t>
            </a:r>
            <a:r>
              <a:rPr lang="kk-KZ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бөлімі</a:t>
            </a:r>
            <a:r>
              <a:rPr lang="kk-KZ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- </a:t>
            </a:r>
            <a:r>
              <a:rPr lang="kk-KZ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материалды бекітуді </a:t>
            </a:r>
          </a:p>
          <a:p>
            <a:r>
              <a:rPr lang="kk-KZ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немесе жинақтап қорыту мен рефлексияны қамтиды</a:t>
            </a:r>
          </a:p>
          <a:p>
            <a:r>
              <a:rPr lang="kk-KZ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(Оқушыларға алдын ала келісілген бағалау критерийлерін немесе дескрипторларды қолдана отырып, өзінің оқуына талдау жасауды және бағалауды, оқудағы келесі қадамдарын жоспарлауды немесе тақырыпқа қатысты өз бетінше орындайтын жұмысқа қатысты іс-әрекеттерді таңдауды ұсыну). </a:t>
            </a:r>
            <a:endParaRPr lang="kk-KZ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951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281579"/>
            <a:ext cx="72592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Белгіленген сабақ  мақсаттарына сәйкес </a:t>
            </a:r>
          </a:p>
          <a:p>
            <a:pPr algn="ctr"/>
            <a:r>
              <a:rPr lang="kk-KZ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оқулықты және басқа да ресурстарды пайдаланып, </a:t>
            </a:r>
          </a:p>
          <a:p>
            <a:pPr algn="ctr"/>
            <a:r>
              <a:rPr lang="kk-KZ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оқушының табысты оқуына ықпал ету</a:t>
            </a:r>
            <a:endParaRPr lang="kk-KZ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5902" y="1707788"/>
            <a:ext cx="8136294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kk-KZ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Қолданылып жүрген әдістер мен тәсілдер бойынша: 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kk-KZ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kk-KZ" b="1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kk-KZ" u="sng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📗 </a:t>
            </a:r>
            <a:r>
              <a:rPr lang="kk-KZ" b="1" u="sng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Түсіндірмелі-иллюстрациялық әдіс:</a:t>
            </a:r>
            <a:endParaRPr lang="kk-KZ" sz="1600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1200"/>
              </a:spcBef>
              <a:spcAft>
                <a:spcPts val="0"/>
              </a:spcAft>
            </a:pPr>
            <a:r>
              <a:rPr lang="kk-KZ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Оқытудың сыныптық-сабақтық жүйесінде суреттер/сызбалар/тәжірибелер арқылы бекітіледі және «орташа» деңгейлі оқушыға бағдарланады. </a:t>
            </a:r>
          </a:p>
          <a:p>
            <a:pPr algn="just">
              <a:spcBef>
                <a:spcPts val="1200"/>
              </a:spcBef>
              <a:spcAft>
                <a:spcPts val="0"/>
              </a:spcAft>
            </a:pPr>
            <a:r>
              <a:rPr lang="kk-KZ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kk-KZ" sz="1600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kk-KZ" b="1" u="sng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💻 Қашықтан оқытуға:</a:t>
            </a:r>
            <a:endParaRPr lang="kk-KZ" sz="1600" b="1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1200"/>
              </a:spcBef>
              <a:spcAft>
                <a:spcPts val="0"/>
              </a:spcAft>
            </a:pPr>
            <a:r>
              <a:rPr lang="kk-KZ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Таныстырылым арқылы көрсету үшін суреттерді, сызбалар мен </a:t>
            </a:r>
            <a:r>
              <a:rPr lang="kk-KZ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модельдерді және</a:t>
            </a:r>
            <a:r>
              <a:rPr lang="kk-KZ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 </a:t>
            </a:r>
            <a:r>
              <a:rPr lang="kk-KZ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қысқа </a:t>
            </a:r>
            <a:r>
              <a:rPr lang="kk-KZ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бейнероликтерді пайдаланып, оқушыларға оларды таныстыру немесе түсініктеме беру. </a:t>
            </a:r>
          </a:p>
          <a:p>
            <a:pPr algn="just">
              <a:spcBef>
                <a:spcPts val="1200"/>
              </a:spcBef>
              <a:spcAft>
                <a:spcPts val="0"/>
              </a:spcAft>
            </a:pPr>
            <a:endParaRPr lang="ru-RU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1200"/>
              </a:spcBef>
              <a:spcAft>
                <a:spcPts val="0"/>
              </a:spcAft>
            </a:pPr>
            <a:endParaRPr lang="ru-RU" sz="16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Рисунок 6" descr="Описание: https://ucarecdn.com/a77035b6-b93e-483f-b844-42abebe81790/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915" y="5229076"/>
            <a:ext cx="2133600" cy="13823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949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1975" r="11681" b="39446"/>
          <a:stretch/>
        </p:blipFill>
        <p:spPr>
          <a:xfrm>
            <a:off x="851364" y="3640411"/>
            <a:ext cx="6186745" cy="25479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r="15103" b="42704"/>
          <a:stretch/>
        </p:blipFill>
        <p:spPr>
          <a:xfrm>
            <a:off x="851364" y="689842"/>
            <a:ext cx="6186745" cy="240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875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0936" r="22619" b="8068"/>
          <a:stretch/>
        </p:blipFill>
        <p:spPr>
          <a:xfrm>
            <a:off x="600363" y="465282"/>
            <a:ext cx="3472873" cy="27027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0085" t="12582" r="23390" b="20484"/>
          <a:stretch/>
        </p:blipFill>
        <p:spPr>
          <a:xfrm>
            <a:off x="600364" y="3500582"/>
            <a:ext cx="4414982" cy="29900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11055" t="12241" r="23074" b="19613"/>
          <a:stretch/>
        </p:blipFill>
        <p:spPr>
          <a:xfrm>
            <a:off x="4331855" y="465282"/>
            <a:ext cx="3980872" cy="27027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36838" t="16583" r="9772" b="11807"/>
          <a:stretch/>
        </p:blipFill>
        <p:spPr>
          <a:xfrm>
            <a:off x="5287818" y="3500582"/>
            <a:ext cx="3579091" cy="299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48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:\ДОКУМЕНТ МАРГАРИТА\1-СЫНЫП. ОМЖ. ҚМЖ\алфавит\sa1_18.jpg"/>
          <p:cNvPicPr/>
          <p:nvPr/>
        </p:nvPicPr>
        <p:blipFill rotWithShape="1">
          <a:blip r:embed="rId2" cstate="print"/>
          <a:srcRect l="3996" t="6640" b="4444"/>
          <a:stretch/>
        </p:blipFill>
        <p:spPr bwMode="auto">
          <a:xfrm>
            <a:off x="251520" y="406400"/>
            <a:ext cx="8568952" cy="6046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5868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808</TotalTime>
  <Words>1018</Words>
  <Application>Microsoft Office PowerPoint</Application>
  <PresentationFormat>Экран (4:3)</PresentationFormat>
  <Paragraphs>95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8" baseType="lpstr">
      <vt:lpstr>Arial</vt:lpstr>
      <vt:lpstr>Calibri</vt:lpstr>
      <vt:lpstr>Symbol</vt:lpstr>
      <vt:lpstr>Times New Roman</vt:lpstr>
      <vt:lpstr>Trebuchet MS</vt:lpstr>
      <vt:lpstr>Wingdings 3</vt:lpstr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Lenovo</dc:creator>
  <cp:lastModifiedBy>Lenovo</cp:lastModifiedBy>
  <cp:revision>52</cp:revision>
  <dcterms:created xsi:type="dcterms:W3CDTF">2020-10-06T05:57:50Z</dcterms:created>
  <dcterms:modified xsi:type="dcterms:W3CDTF">2020-12-04T01:28:27Z</dcterms:modified>
</cp:coreProperties>
</file>